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906000" type="A4"/>
  <p:notesSz cx="6886575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FFFF66"/>
    <a:srgbClr val="FF66FF"/>
    <a:srgbClr val="7532A8"/>
    <a:srgbClr val="00FFFF"/>
    <a:srgbClr val="00FF00"/>
    <a:srgbClr val="FFCCCC"/>
    <a:srgbClr val="FF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446" autoAdjust="0"/>
  </p:normalViewPr>
  <p:slideViewPr>
    <p:cSldViewPr>
      <p:cViewPr>
        <p:scale>
          <a:sx n="100" d="100"/>
          <a:sy n="100" d="100"/>
        </p:scale>
        <p:origin x="1670" y="-1877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84182" cy="500935"/>
          </a:xfrm>
          <a:prstGeom prst="rect">
            <a:avLst/>
          </a:prstGeom>
        </p:spPr>
        <p:txBody>
          <a:bodyPr vert="horz" lIns="92253" tIns="46129" rIns="92253" bIns="46129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0803" y="4"/>
            <a:ext cx="2984182" cy="500935"/>
          </a:xfrm>
          <a:prstGeom prst="rect">
            <a:avLst/>
          </a:prstGeom>
        </p:spPr>
        <p:txBody>
          <a:bodyPr vert="horz" lIns="92253" tIns="46129" rIns="92253" bIns="46129" rtlCol="0"/>
          <a:lstStyle>
            <a:lvl1pPr algn="r">
              <a:defRPr sz="1200"/>
            </a:lvl1pPr>
          </a:lstStyle>
          <a:p>
            <a:fld id="{8657A8E8-503B-41A2-8E0B-1B7B5294C0A8}" type="datetimeFigureOut">
              <a:rPr kumimoji="1" lang="ja-JP" altLang="en-US" smtClean="0"/>
              <a:pPr/>
              <a:t>2026/4/10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0888"/>
            <a:ext cx="260032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3" tIns="46129" rIns="92253" bIns="46129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658" y="4758891"/>
            <a:ext cx="5509260" cy="4508421"/>
          </a:xfrm>
          <a:prstGeom prst="rect">
            <a:avLst/>
          </a:prstGeom>
        </p:spPr>
        <p:txBody>
          <a:bodyPr vert="horz" lIns="92253" tIns="46129" rIns="92253" bIns="46129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6" y="9516044"/>
            <a:ext cx="2984182" cy="500935"/>
          </a:xfrm>
          <a:prstGeom prst="rect">
            <a:avLst/>
          </a:prstGeom>
        </p:spPr>
        <p:txBody>
          <a:bodyPr vert="horz" lIns="92253" tIns="46129" rIns="92253" bIns="46129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0803" y="9516044"/>
            <a:ext cx="2984182" cy="500935"/>
          </a:xfrm>
          <a:prstGeom prst="rect">
            <a:avLst/>
          </a:prstGeom>
        </p:spPr>
        <p:txBody>
          <a:bodyPr vert="horz" lIns="92253" tIns="46129" rIns="92253" bIns="46129" rtlCol="0" anchor="b"/>
          <a:lstStyle>
            <a:lvl1pPr algn="r">
              <a:defRPr sz="1200"/>
            </a:lvl1pPr>
          </a:lstStyle>
          <a:p>
            <a:fld id="{703EF3F5-634E-4F6E-83B3-DA0AA250E51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34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143125" y="750888"/>
            <a:ext cx="2600325" cy="37560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EF3F5-634E-4F6E-83B3-DA0AA250E51D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507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F5A3-07AA-402A-804D-CB3E4B6B914A}" type="datetimeFigureOut">
              <a:rPr kumimoji="1" lang="ja-JP" altLang="en-US" smtClean="0"/>
              <a:pPr/>
              <a:t>2026/4/10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54AF-1B03-4D8D-AEB3-A212307201B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F5A3-07AA-402A-804D-CB3E4B6B914A}" type="datetimeFigureOut">
              <a:rPr kumimoji="1" lang="ja-JP" altLang="en-US" smtClean="0"/>
              <a:pPr/>
              <a:t>2026/4/10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54AF-1B03-4D8D-AEB3-A212307201B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F5A3-07AA-402A-804D-CB3E4B6B914A}" type="datetimeFigureOut">
              <a:rPr kumimoji="1" lang="ja-JP" altLang="en-US" smtClean="0"/>
              <a:pPr/>
              <a:t>2026/4/10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54AF-1B03-4D8D-AEB3-A212307201B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F5A3-07AA-402A-804D-CB3E4B6B914A}" type="datetimeFigureOut">
              <a:rPr kumimoji="1" lang="ja-JP" altLang="en-US" smtClean="0"/>
              <a:pPr/>
              <a:t>2026/4/10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54AF-1B03-4D8D-AEB3-A212307201B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F5A3-07AA-402A-804D-CB3E4B6B914A}" type="datetimeFigureOut">
              <a:rPr kumimoji="1" lang="ja-JP" altLang="en-US" smtClean="0"/>
              <a:pPr/>
              <a:t>2026/4/10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54AF-1B03-4D8D-AEB3-A212307201B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F5A3-07AA-402A-804D-CB3E4B6B914A}" type="datetimeFigureOut">
              <a:rPr kumimoji="1" lang="ja-JP" altLang="en-US" smtClean="0"/>
              <a:pPr/>
              <a:t>2026/4/10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54AF-1B03-4D8D-AEB3-A212307201B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F5A3-07AA-402A-804D-CB3E4B6B914A}" type="datetimeFigureOut">
              <a:rPr kumimoji="1" lang="ja-JP" altLang="en-US" smtClean="0"/>
              <a:pPr/>
              <a:t>2026/4/10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54AF-1B03-4D8D-AEB3-A212307201B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F5A3-07AA-402A-804D-CB3E4B6B914A}" type="datetimeFigureOut">
              <a:rPr kumimoji="1" lang="ja-JP" altLang="en-US" smtClean="0"/>
              <a:pPr/>
              <a:t>2026/4/10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54AF-1B03-4D8D-AEB3-A212307201B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F5A3-07AA-402A-804D-CB3E4B6B914A}" type="datetimeFigureOut">
              <a:rPr kumimoji="1" lang="ja-JP" altLang="en-US" smtClean="0"/>
              <a:pPr/>
              <a:t>2026/4/10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54AF-1B03-4D8D-AEB3-A212307201B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F5A3-07AA-402A-804D-CB3E4B6B914A}" type="datetimeFigureOut">
              <a:rPr kumimoji="1" lang="ja-JP" altLang="en-US" smtClean="0"/>
              <a:pPr/>
              <a:t>2026/4/10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54AF-1B03-4D8D-AEB3-A212307201B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F5A3-07AA-402A-804D-CB3E4B6B914A}" type="datetimeFigureOut">
              <a:rPr kumimoji="1" lang="ja-JP" altLang="en-US" smtClean="0"/>
              <a:pPr/>
              <a:t>2026/4/10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54AF-1B03-4D8D-AEB3-A212307201B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FF5A3-07AA-402A-804D-CB3E4B6B914A}" type="datetimeFigureOut">
              <a:rPr kumimoji="1" lang="ja-JP" altLang="en-US" smtClean="0"/>
              <a:pPr/>
              <a:t>2026/4/10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454AF-1B03-4D8D-AEB3-A212307201B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gi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4" Type="http://schemas.openxmlformats.org/officeDocument/2006/relationships/image" Target="../media/image2.jpeg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412268" y="4842799"/>
            <a:ext cx="1484564" cy="233068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22" name="円/楕円 121"/>
          <p:cNvSpPr/>
          <p:nvPr/>
        </p:nvSpPr>
        <p:spPr>
          <a:xfrm>
            <a:off x="1903576" y="4836317"/>
            <a:ext cx="1484564" cy="233068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40" name="円/楕円 139"/>
          <p:cNvSpPr/>
          <p:nvPr/>
        </p:nvSpPr>
        <p:spPr>
          <a:xfrm>
            <a:off x="3362285" y="4823538"/>
            <a:ext cx="1484564" cy="233068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41" name="円/楕円 140"/>
          <p:cNvSpPr/>
          <p:nvPr/>
        </p:nvSpPr>
        <p:spPr>
          <a:xfrm>
            <a:off x="4932021" y="4832125"/>
            <a:ext cx="1484564" cy="233068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25" name="正方形/長方形 124"/>
          <p:cNvSpPr/>
          <p:nvPr/>
        </p:nvSpPr>
        <p:spPr>
          <a:xfrm>
            <a:off x="327269" y="4244431"/>
            <a:ext cx="1773127" cy="420998"/>
          </a:xfrm>
          <a:prstGeom prst="rect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4899686" y="4808984"/>
            <a:ext cx="1533611" cy="276032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69" name="正方形/長方形 68"/>
          <p:cNvSpPr/>
          <p:nvPr/>
        </p:nvSpPr>
        <p:spPr>
          <a:xfrm>
            <a:off x="381122" y="4814913"/>
            <a:ext cx="1530084" cy="275814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2296803" y="1225634"/>
            <a:ext cx="2266855" cy="830347"/>
          </a:xfrm>
          <a:prstGeom prst="rect">
            <a:avLst/>
          </a:prstGeom>
          <a:solidFill>
            <a:schemeClr val="tx2">
              <a:lumMod val="40000"/>
              <a:lumOff val="60000"/>
              <a:alpha val="46000"/>
            </a:schemeClr>
          </a:solidFill>
          <a:ln w="31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2673760" y="1258619"/>
            <a:ext cx="1428760" cy="141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199240" y="2115800"/>
            <a:ext cx="2500330" cy="598245"/>
          </a:xfrm>
          <a:prstGeom prst="rect">
            <a:avLst/>
          </a:prstGeom>
          <a:solidFill>
            <a:srgbClr val="99FF33">
              <a:alpha val="16000"/>
            </a:srgbClr>
          </a:solidFill>
          <a:ln w="31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339035" y="134014"/>
            <a:ext cx="23769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豊里中学校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62679" y="334250"/>
            <a:ext cx="1027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深　谷　市　立</a:t>
            </a:r>
          </a:p>
        </p:txBody>
      </p:sp>
      <p:pic>
        <p:nvPicPr>
          <p:cNvPr id="1028" name="Picture 4" descr="深谷市の市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6930" y="177642"/>
            <a:ext cx="625293" cy="619102"/>
          </a:xfrm>
          <a:prstGeom prst="rect">
            <a:avLst/>
          </a:prstGeom>
          <a:noFill/>
        </p:spPr>
      </p:pic>
      <p:sp>
        <p:nvSpPr>
          <p:cNvPr id="20" name="テキスト ボックス 19"/>
          <p:cNvSpPr txBox="1"/>
          <p:nvPr/>
        </p:nvSpPr>
        <p:spPr>
          <a:xfrm>
            <a:off x="2916260" y="2131985"/>
            <a:ext cx="949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目指す学校像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96503" y="2313181"/>
            <a:ext cx="2429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rgbClr val="FF0000"/>
                </a:solidFill>
              </a:rPr>
              <a:t>笑顔あふれる学校    温もりのある学校信頼される学校</a:t>
            </a:r>
          </a:p>
        </p:txBody>
      </p:sp>
      <p:grpSp>
        <p:nvGrpSpPr>
          <p:cNvPr id="26" name="グループ化 25"/>
          <p:cNvGrpSpPr/>
          <p:nvPr/>
        </p:nvGrpSpPr>
        <p:grpSpPr>
          <a:xfrm>
            <a:off x="209904" y="1262273"/>
            <a:ext cx="1968192" cy="1220421"/>
            <a:chOff x="285728" y="928662"/>
            <a:chExt cx="1590446" cy="571504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285728" y="928662"/>
              <a:ext cx="1500198" cy="93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700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285728" y="928662"/>
              <a:ext cx="1357322" cy="57150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643050" y="928662"/>
              <a:ext cx="204790" cy="57150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599129" y="1026629"/>
              <a:ext cx="277045" cy="33149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ja-JP" altLang="en-US" sz="800" dirty="0"/>
                <a:t>目指す生徒像</a:t>
              </a:r>
            </a:p>
          </p:txBody>
        </p:sp>
      </p:grp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260648" y="1769461"/>
            <a:ext cx="16946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・学ぶ意欲に溢れ目標に向かって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　努力し続けることができる生徒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・他者を尊重し、認め、大切にする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　ことができる生徒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・社会生活を営むための規範意識を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　習得することができる生徒</a:t>
            </a:r>
            <a:endParaRPr lang="ja-JP" altLang="en-US" sz="1000" dirty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734126" y="1206172"/>
            <a:ext cx="1378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学　校　教　育　目　標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03792" y="1403305"/>
            <a:ext cx="2033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◎ 自ら進んで学習する生徒</a:t>
            </a:r>
          </a:p>
          <a:p>
            <a:r>
              <a:rPr lang="ja-JP" altLang="en-US" sz="1000" dirty="0"/>
              <a:t>◎ 正しい判断力を持った生徒</a:t>
            </a:r>
          </a:p>
          <a:p>
            <a:r>
              <a:rPr lang="ja-JP" altLang="en-US" sz="1000" dirty="0"/>
              <a:t>◎ 明るく思いやりのある生徒</a:t>
            </a:r>
          </a:p>
          <a:p>
            <a:r>
              <a:rPr lang="ja-JP" altLang="en-US" sz="1000" dirty="0"/>
              <a:t>◎ 強くたくましい生徒</a:t>
            </a:r>
          </a:p>
        </p:txBody>
      </p:sp>
      <p:grpSp>
        <p:nvGrpSpPr>
          <p:cNvPr id="39" name="グループ化 38"/>
          <p:cNvGrpSpPr/>
          <p:nvPr/>
        </p:nvGrpSpPr>
        <p:grpSpPr>
          <a:xfrm>
            <a:off x="189752" y="2631152"/>
            <a:ext cx="1986849" cy="1323970"/>
            <a:chOff x="285728" y="928662"/>
            <a:chExt cx="1595998" cy="571504"/>
          </a:xfrm>
        </p:grpSpPr>
        <p:sp>
          <p:nvSpPr>
            <p:cNvPr id="41" name="正方形/長方形 40"/>
            <p:cNvSpPr/>
            <p:nvPr/>
          </p:nvSpPr>
          <p:spPr>
            <a:xfrm>
              <a:off x="285728" y="928662"/>
              <a:ext cx="1357322" cy="57150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1643050" y="928662"/>
              <a:ext cx="204790" cy="57150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604327" y="994079"/>
              <a:ext cx="277399" cy="32217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ja-JP" altLang="en-US" sz="600" dirty="0"/>
                <a:t>・</a:t>
              </a:r>
              <a:r>
                <a:rPr lang="ja-JP" altLang="en-US" sz="800" dirty="0"/>
                <a:t>目指す教師像</a:t>
              </a:r>
            </a:p>
          </p:txBody>
        </p:sp>
      </p:grpSp>
      <p:sp>
        <p:nvSpPr>
          <p:cNvPr id="45" name="正方形/長方形 44"/>
          <p:cNvSpPr/>
          <p:nvPr/>
        </p:nvSpPr>
        <p:spPr>
          <a:xfrm>
            <a:off x="2239571" y="2795547"/>
            <a:ext cx="2428892" cy="214314"/>
          </a:xfrm>
          <a:prstGeom prst="rect">
            <a:avLst/>
          </a:prstGeom>
          <a:solidFill>
            <a:srgbClr val="66FF33">
              <a:alpha val="41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757406" y="2785538"/>
            <a:ext cx="1378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/>
              <a:t>学　校　経　営　方　針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2176602" y="2750846"/>
            <a:ext cx="2643642" cy="1332883"/>
          </a:xfrm>
          <a:prstGeom prst="rect">
            <a:avLst/>
          </a:prstGeom>
          <a:solidFill>
            <a:srgbClr val="99FF33">
              <a:alpha val="15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188521" y="3001814"/>
            <a:ext cx="26667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rgbClr val="FF0000"/>
                </a:solidFill>
              </a:rPr>
              <a:t>　</a:t>
            </a:r>
            <a:r>
              <a:rPr lang="ja-JP" altLang="en-US" sz="800" b="1" dirty="0"/>
              <a:t>「立志と忠恕の深谷教育」の基本理念を踏まえ</a:t>
            </a:r>
          </a:p>
          <a:p>
            <a:pPr algn="ctr"/>
            <a:r>
              <a:rPr lang="ja-JP" altLang="en-US" sz="1000" dirty="0">
                <a:solidFill>
                  <a:srgbClr val="FF0000"/>
                </a:solidFill>
              </a:rPr>
              <a:t>「笑顔」　「温もり」　「信頼」</a:t>
            </a:r>
            <a:endParaRPr lang="en-US" altLang="ja-JP" sz="1000" dirty="0">
              <a:solidFill>
                <a:srgbClr val="FF0000"/>
              </a:solidFill>
            </a:endParaRPr>
          </a:p>
          <a:p>
            <a:r>
              <a:rPr lang="ja-JP" altLang="en-US" sz="800" dirty="0"/>
              <a:t>・「笑　顔」　生徒一人ひとりに光をあて、笑顔を育む学校</a:t>
            </a:r>
            <a:endParaRPr lang="en-US" altLang="ja-JP" sz="800" dirty="0"/>
          </a:p>
          <a:p>
            <a:r>
              <a:rPr lang="ja-JP" altLang="en-US" sz="800" dirty="0"/>
              <a:t>　づくりを目指します。（立志）</a:t>
            </a:r>
          </a:p>
          <a:p>
            <a:r>
              <a:rPr lang="ja-JP" altLang="en-US" sz="800" dirty="0"/>
              <a:t>・「温もり」　つながりや関わりを大切にし、温もりのある学</a:t>
            </a:r>
            <a:endParaRPr lang="en-US" altLang="ja-JP" sz="800" dirty="0"/>
          </a:p>
          <a:p>
            <a:r>
              <a:rPr lang="ja-JP" altLang="en-US" sz="800" dirty="0"/>
              <a:t>　校づくりを目指します。（忠恕）</a:t>
            </a:r>
          </a:p>
          <a:p>
            <a:r>
              <a:rPr lang="ja-JP" altLang="en-US" sz="800" dirty="0"/>
              <a:t>・「信　頼」　知徳体の調和のとれた生徒の育成に努め、</a:t>
            </a:r>
            <a:endParaRPr lang="en-US" altLang="ja-JP" sz="800" dirty="0"/>
          </a:p>
          <a:p>
            <a:r>
              <a:rPr lang="ja-JP" altLang="en-US" sz="800" dirty="0"/>
              <a:t>　保護者や地域に信頼される学校づくりを目指します。</a:t>
            </a:r>
          </a:p>
          <a:p>
            <a:endParaRPr lang="ja-JP" altLang="en-US" sz="800" b="1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05199" y="4232920"/>
            <a:ext cx="1891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学校教育目標具現化のための</a:t>
            </a:r>
            <a:endParaRPr lang="en-US" altLang="ja-JP" sz="1000" dirty="0"/>
          </a:p>
          <a:p>
            <a:r>
              <a:rPr lang="ja-JP" altLang="en-US" sz="1000" dirty="0"/>
              <a:t>　　　　　　重点・努力点</a:t>
            </a:r>
          </a:p>
        </p:txBody>
      </p:sp>
      <p:grpSp>
        <p:nvGrpSpPr>
          <p:cNvPr id="79" name="グループ化 78"/>
          <p:cNvGrpSpPr/>
          <p:nvPr/>
        </p:nvGrpSpPr>
        <p:grpSpPr>
          <a:xfrm>
            <a:off x="4880094" y="2255455"/>
            <a:ext cx="1679067" cy="714380"/>
            <a:chOff x="4838844" y="1785918"/>
            <a:chExt cx="1679067" cy="714380"/>
          </a:xfrm>
        </p:grpSpPr>
        <p:sp>
          <p:nvSpPr>
            <p:cNvPr id="74" name="正方形/長方形 73"/>
            <p:cNvSpPr/>
            <p:nvPr/>
          </p:nvSpPr>
          <p:spPr>
            <a:xfrm>
              <a:off x="4857760" y="1785918"/>
              <a:ext cx="214314" cy="714380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072074" y="1785918"/>
              <a:ext cx="1428760" cy="714380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4838844" y="1872007"/>
              <a:ext cx="261610" cy="5988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sz="500" b="1" dirty="0"/>
                <a:t>県の教育重点施策</a:t>
              </a: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4925277" y="1785918"/>
              <a:ext cx="15215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800" dirty="0"/>
                <a:t>埼玉県教育行政重点施策</a:t>
              </a: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5056296" y="1943486"/>
              <a:ext cx="1461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500" dirty="0"/>
                <a:t>Ⅰ</a:t>
              </a:r>
              <a:r>
                <a:rPr lang="ja-JP" altLang="en-US" sz="500" dirty="0"/>
                <a:t>　確かな学力と自立する力の育成</a:t>
              </a:r>
            </a:p>
            <a:p>
              <a:r>
                <a:rPr lang="en-US" altLang="ja-JP" sz="500" dirty="0"/>
                <a:t>Ⅱ</a:t>
              </a:r>
              <a:r>
                <a:rPr lang="ja-JP" altLang="en-US" sz="500" dirty="0"/>
                <a:t>　豊かな心と健やかな体の育成</a:t>
              </a:r>
            </a:p>
            <a:p>
              <a:r>
                <a:rPr lang="en-US" altLang="ja-JP" sz="500" dirty="0"/>
                <a:t>Ⅲ</a:t>
              </a:r>
              <a:r>
                <a:rPr lang="ja-JP" altLang="en-US" sz="500" dirty="0"/>
                <a:t>　質の高い学校教育を推進するための</a:t>
              </a:r>
              <a:endParaRPr lang="en-US" altLang="ja-JP" sz="500" dirty="0"/>
            </a:p>
            <a:p>
              <a:r>
                <a:rPr lang="ja-JP" altLang="en-US" sz="500" dirty="0"/>
                <a:t>　環境の充実</a:t>
              </a:r>
            </a:p>
            <a:p>
              <a:r>
                <a:rPr lang="en-US" altLang="ja-JP" sz="500" dirty="0"/>
                <a:t>Ⅳ</a:t>
              </a:r>
              <a:r>
                <a:rPr lang="ja-JP" altLang="en-US" sz="500" dirty="0"/>
                <a:t>　家庭・地域の教育力の向上</a:t>
              </a:r>
            </a:p>
            <a:p>
              <a:r>
                <a:rPr lang="en-US" altLang="ja-JP" sz="500" dirty="0"/>
                <a:t>Ⅴ</a:t>
              </a:r>
              <a:r>
                <a:rPr lang="ja-JP" altLang="en-US" sz="500" dirty="0"/>
                <a:t>　生涯にわたる学びの支援とスポーツの推進　　</a:t>
              </a:r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4861623" y="1241580"/>
            <a:ext cx="1710613" cy="817125"/>
            <a:chOff x="4811593" y="1785918"/>
            <a:chExt cx="1710613" cy="714380"/>
          </a:xfrm>
        </p:grpSpPr>
        <p:sp>
          <p:nvSpPr>
            <p:cNvPr id="81" name="正方形/長方形 80"/>
            <p:cNvSpPr/>
            <p:nvPr/>
          </p:nvSpPr>
          <p:spPr>
            <a:xfrm>
              <a:off x="4857760" y="1785918"/>
              <a:ext cx="214314" cy="714380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5072074" y="1785918"/>
              <a:ext cx="1428760" cy="714380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4811593" y="1857356"/>
              <a:ext cx="307777" cy="5988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sz="800" dirty="0"/>
                <a:t>法令等</a:t>
              </a: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5000636" y="1785918"/>
              <a:ext cx="1521570" cy="188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800" dirty="0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5095346" y="1871514"/>
              <a:ext cx="1215397" cy="56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日本国憲法</a:t>
              </a:r>
            </a:p>
            <a:p>
              <a:r>
                <a:rPr lang="ja-JP" altLang="en-US" sz="900" dirty="0"/>
                <a:t>教育基本法</a:t>
              </a:r>
            </a:p>
            <a:p>
              <a:r>
                <a:rPr lang="ja-JP" altLang="en-US" sz="900" dirty="0"/>
                <a:t>学校教育法</a:t>
              </a:r>
            </a:p>
            <a:p>
              <a:endParaRPr lang="ja-JP" altLang="en-US" sz="900" dirty="0"/>
            </a:p>
          </p:txBody>
        </p:sp>
      </p:grpSp>
      <p:sp>
        <p:nvSpPr>
          <p:cNvPr id="86" name="テキスト ボックス 85"/>
          <p:cNvSpPr txBox="1"/>
          <p:nvPr/>
        </p:nvSpPr>
        <p:spPr>
          <a:xfrm>
            <a:off x="5148073" y="175507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学習指導要領</a:t>
            </a:r>
          </a:p>
          <a:p>
            <a:endParaRPr lang="ja-JP" altLang="en-US" sz="900" dirty="0"/>
          </a:p>
        </p:txBody>
      </p:sp>
      <p:grpSp>
        <p:nvGrpSpPr>
          <p:cNvPr id="87" name="グループ化 86"/>
          <p:cNvGrpSpPr/>
          <p:nvPr/>
        </p:nvGrpSpPr>
        <p:grpSpPr>
          <a:xfrm>
            <a:off x="4886101" y="3173087"/>
            <a:ext cx="1721000" cy="872388"/>
            <a:chOff x="4842371" y="1785918"/>
            <a:chExt cx="1721000" cy="872388"/>
          </a:xfrm>
        </p:grpSpPr>
        <p:sp>
          <p:nvSpPr>
            <p:cNvPr id="88" name="正方形/長方形 87"/>
            <p:cNvSpPr/>
            <p:nvPr/>
          </p:nvSpPr>
          <p:spPr>
            <a:xfrm>
              <a:off x="4857760" y="1785918"/>
              <a:ext cx="214314" cy="785818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072074" y="1785918"/>
              <a:ext cx="1428760" cy="785818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4842371" y="1801050"/>
              <a:ext cx="276999" cy="8572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sz="600" b="1" dirty="0"/>
                <a:t>深谷市教育重点施策</a:t>
              </a: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5041801" y="1795280"/>
              <a:ext cx="1521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/>
                <a:t>深谷市教育振興基本計画</a:t>
              </a:r>
            </a:p>
            <a:p>
              <a:r>
                <a:rPr lang="ja-JP" altLang="en-US" sz="600" dirty="0"/>
                <a:t>基本理念</a:t>
              </a:r>
            </a:p>
            <a:p>
              <a:r>
                <a:rPr lang="ja-JP" altLang="en-US" sz="600" dirty="0"/>
                <a:t>「立志と忠恕の深谷教育」</a:t>
              </a:r>
            </a:p>
            <a:p>
              <a:r>
                <a:rPr lang="ja-JP" altLang="en-US" sz="600" dirty="0"/>
                <a:t>ふるさとを愛し、夢をもち志高く生きる</a:t>
              </a:r>
              <a:endParaRPr lang="ja-JP" altLang="en-US" sz="800" dirty="0"/>
            </a:p>
          </p:txBody>
        </p:sp>
      </p:grpSp>
      <p:sp>
        <p:nvSpPr>
          <p:cNvPr id="96" name="正方形/長方形 95"/>
          <p:cNvSpPr/>
          <p:nvPr/>
        </p:nvSpPr>
        <p:spPr>
          <a:xfrm>
            <a:off x="4911429" y="1225390"/>
            <a:ext cx="236643" cy="823063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　　</a:t>
            </a:r>
          </a:p>
        </p:txBody>
      </p:sp>
      <p:sp>
        <p:nvSpPr>
          <p:cNvPr id="97" name="正方形/長方形 96"/>
          <p:cNvSpPr/>
          <p:nvPr/>
        </p:nvSpPr>
        <p:spPr>
          <a:xfrm>
            <a:off x="4902996" y="2286662"/>
            <a:ext cx="214314" cy="714380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8" name="正方形/長方形 97"/>
          <p:cNvSpPr/>
          <p:nvPr/>
        </p:nvSpPr>
        <p:spPr>
          <a:xfrm>
            <a:off x="4917443" y="3155878"/>
            <a:ext cx="214314" cy="78581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515906" y="7748075"/>
            <a:ext cx="377865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　　　　　　　　学　年　・　　学　級　目　標</a:t>
            </a: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1515904" y="8034086"/>
            <a:ext cx="3778658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　　　　評価：　学校自己評価　・　関係者評価</a:t>
            </a:r>
          </a:p>
        </p:txBody>
      </p:sp>
      <p:sp>
        <p:nvSpPr>
          <p:cNvPr id="133" name="下矢印 132"/>
          <p:cNvSpPr/>
          <p:nvPr/>
        </p:nvSpPr>
        <p:spPr>
          <a:xfrm>
            <a:off x="3240667" y="7457877"/>
            <a:ext cx="243236" cy="231612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147" name="Group 22"/>
          <p:cNvGrpSpPr>
            <a:grpSpLocks/>
          </p:cNvGrpSpPr>
          <p:nvPr/>
        </p:nvGrpSpPr>
        <p:grpSpPr bwMode="auto">
          <a:xfrm>
            <a:off x="2529691" y="8323777"/>
            <a:ext cx="2795042" cy="444478"/>
            <a:chOff x="16292" y="1461"/>
            <a:chExt cx="5570" cy="1155"/>
          </a:xfrm>
        </p:grpSpPr>
        <p:sp>
          <p:nvSpPr>
            <p:cNvPr id="149" name="Oval 24"/>
            <p:cNvSpPr>
              <a:spLocks noChangeArrowheads="1"/>
            </p:cNvSpPr>
            <p:nvPr/>
          </p:nvSpPr>
          <p:spPr bwMode="auto">
            <a:xfrm>
              <a:off x="17212" y="1508"/>
              <a:ext cx="1744" cy="1061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000" dirty="0"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　</a:t>
              </a:r>
              <a:r>
                <a:rPr lang="ja-JP" altLang="en-US" sz="1050" b="1" dirty="0"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職　員</a:t>
              </a:r>
              <a:r>
                <a:rPr lang="ja-JP" altLang="en-US" sz="600" dirty="0"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　 　</a:t>
              </a:r>
              <a:endParaRPr lang="ja-JP" altLang="en-US" sz="1400" b="1" dirty="0"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50" name="Oval 25"/>
            <p:cNvSpPr>
              <a:spLocks noChangeArrowheads="1"/>
            </p:cNvSpPr>
            <p:nvPr/>
          </p:nvSpPr>
          <p:spPr bwMode="auto">
            <a:xfrm>
              <a:off x="18492" y="1461"/>
              <a:ext cx="1853" cy="1095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000" dirty="0"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　</a:t>
              </a:r>
              <a:r>
                <a:rPr lang="ja-JP" altLang="en-US" sz="1050" b="1" dirty="0"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地　域</a:t>
              </a:r>
              <a:endParaRPr lang="ja-JP" altLang="en-US" sz="1100" b="1" dirty="0"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51" name="Oval 26"/>
            <p:cNvSpPr>
              <a:spLocks noChangeArrowheads="1"/>
            </p:cNvSpPr>
            <p:nvPr/>
          </p:nvSpPr>
          <p:spPr bwMode="auto">
            <a:xfrm>
              <a:off x="20118" y="1511"/>
              <a:ext cx="1744" cy="990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000" b="1" dirty="0"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で育てる</a:t>
              </a:r>
              <a:endParaRPr lang="ja-JP" altLang="en-US" sz="1050" dirty="0"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48" name="Oval 23"/>
            <p:cNvSpPr>
              <a:spLocks noChangeArrowheads="1"/>
            </p:cNvSpPr>
            <p:nvPr/>
          </p:nvSpPr>
          <p:spPr bwMode="auto">
            <a:xfrm>
              <a:off x="16292" y="1461"/>
              <a:ext cx="1417" cy="1155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050" b="1" dirty="0"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保護者</a:t>
              </a:r>
              <a:endParaRPr lang="ja-JP" altLang="en-US" sz="1100" b="1" dirty="0"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pic>
        <p:nvPicPr>
          <p:cNvPr id="94" name="Picture 4" descr="006(eiichi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2223" y="2910121"/>
            <a:ext cx="279396" cy="55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" name="テキスト ボックス 153"/>
          <p:cNvSpPr txBox="1"/>
          <p:nvPr/>
        </p:nvSpPr>
        <p:spPr>
          <a:xfrm>
            <a:off x="5033101" y="3625582"/>
            <a:ext cx="1635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夢とこころざしをもち、</a:t>
            </a:r>
          </a:p>
          <a:p>
            <a:r>
              <a:rPr lang="ja-JP" altLang="en-US" sz="7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まごころと思いやりのある深谷の子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54150" y="167877"/>
            <a:ext cx="845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令和８年度</a:t>
            </a:r>
          </a:p>
        </p:txBody>
      </p:sp>
      <p:pic>
        <p:nvPicPr>
          <p:cNvPr id="110" name="コンテンツ プレースホルダ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927" y="177642"/>
            <a:ext cx="727911" cy="63004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056392" y="564605"/>
            <a:ext cx="1595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校訓「自　他　尊　重」</a:t>
            </a:r>
          </a:p>
        </p:txBody>
      </p:sp>
      <p:sp>
        <p:nvSpPr>
          <p:cNvPr id="112" name="正方形/長方形 111"/>
          <p:cNvSpPr/>
          <p:nvPr/>
        </p:nvSpPr>
        <p:spPr>
          <a:xfrm>
            <a:off x="1907381" y="4814912"/>
            <a:ext cx="1476000" cy="275814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13" name="正方形/長方形 112"/>
          <p:cNvSpPr/>
          <p:nvPr/>
        </p:nvSpPr>
        <p:spPr>
          <a:xfrm>
            <a:off x="3381183" y="4804751"/>
            <a:ext cx="1512000" cy="275514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6183" y="4845324"/>
            <a:ext cx="13949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自ら進んで学習する生徒</a:t>
            </a: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1942322" y="4848556"/>
            <a:ext cx="14879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正しい判断力を持った生徒</a:t>
            </a: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3402696" y="4841258"/>
            <a:ext cx="14478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明るく思いやりのある生徒</a:t>
            </a: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5090538" y="4831661"/>
            <a:ext cx="10711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強くたくましい生徒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2180" y="5073828"/>
            <a:ext cx="11160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 分かる授業の工夫</a:t>
            </a:r>
            <a:endParaRPr lang="en-US" altLang="ja-JP" sz="800" dirty="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424043" y="5224919"/>
            <a:ext cx="146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・深谷市授業スタンダード</a:t>
            </a:r>
            <a:endParaRPr lang="en-US" altLang="ja-JP" sz="800" dirty="0"/>
          </a:p>
          <a:p>
            <a:r>
              <a:rPr lang="ja-JP" altLang="en-US" sz="800" dirty="0"/>
              <a:t>・主体的、対話的で深い学び</a:t>
            </a:r>
          </a:p>
          <a:p>
            <a:r>
              <a:rPr lang="ja-JP" altLang="en-US" sz="800" dirty="0"/>
              <a:t>・少人数指導</a:t>
            </a:r>
            <a:endParaRPr lang="en-US" altLang="ja-JP" sz="800" dirty="0"/>
          </a:p>
          <a:p>
            <a:r>
              <a:rPr lang="ja-JP" altLang="en-US" sz="800" dirty="0"/>
              <a:t>・ＩＣＴを活用した授業の工夫</a:t>
            </a:r>
          </a:p>
          <a:p>
            <a:r>
              <a:rPr lang="ja-JP" altLang="en-US" sz="800" dirty="0"/>
              <a:t>・ＧＩＧＡスクールの推進</a:t>
            </a:r>
            <a:endParaRPr lang="en-US" altLang="ja-JP" sz="800" dirty="0"/>
          </a:p>
          <a:p>
            <a:r>
              <a:rPr lang="ja-JP" altLang="en-US" sz="800" dirty="0"/>
              <a:t>・各種検定へのチャレンジ</a:t>
            </a:r>
            <a:endParaRPr lang="en-US" altLang="ja-JP" sz="800" dirty="0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338204" y="6033121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 学校図書館の活用</a:t>
            </a:r>
            <a:endParaRPr lang="en-US" altLang="ja-JP" sz="800" dirty="0"/>
          </a:p>
          <a:p>
            <a:r>
              <a:rPr lang="ja-JP" altLang="en-US" sz="800" dirty="0"/>
              <a:t>　 ・読書活動の推進</a:t>
            </a:r>
          </a:p>
          <a:p>
            <a:r>
              <a:rPr lang="ja-JP" altLang="en-US" sz="800" dirty="0"/>
              <a:t>　 ・朝読書</a:t>
            </a:r>
            <a:endParaRPr lang="en-US" altLang="ja-JP" sz="800" dirty="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1866195" y="5074637"/>
            <a:ext cx="1557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○  </a:t>
            </a:r>
            <a:r>
              <a:rPr lang="ja-JP" altLang="en-US" sz="800" dirty="0">
                <a:latin typeface="+mj-ea"/>
                <a:ea typeface="+mj-ea"/>
              </a:rPr>
              <a:t>あいさつ</a:t>
            </a:r>
            <a:r>
              <a:rPr lang="ja-JP" altLang="en-US" sz="800" dirty="0"/>
              <a:t>の励行</a:t>
            </a:r>
          </a:p>
          <a:p>
            <a:r>
              <a:rPr lang="ja-JP" altLang="en-US" sz="800" dirty="0"/>
              <a:t>　・明るく、相手に届くように。</a:t>
            </a:r>
            <a:endParaRPr lang="en-US" altLang="ja-JP" sz="800" dirty="0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1873321" y="5571456"/>
            <a:ext cx="1596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○ </a:t>
            </a:r>
            <a:r>
              <a:rPr lang="ja-JP" altLang="en-US" sz="800" dirty="0">
                <a:latin typeface="+mj-ea"/>
                <a:ea typeface="+mj-ea"/>
              </a:rPr>
              <a:t>清掃</a:t>
            </a:r>
            <a:r>
              <a:rPr lang="ja-JP" altLang="en-US" sz="800" dirty="0"/>
              <a:t>活動の充実</a:t>
            </a:r>
            <a:endParaRPr lang="en-US" altLang="ja-JP" sz="800" dirty="0"/>
          </a:p>
          <a:p>
            <a:r>
              <a:rPr lang="ja-JP" altLang="en-US" sz="800" dirty="0"/>
              <a:t>　・全力清掃の推進</a:t>
            </a:r>
            <a:endParaRPr lang="en-US" altLang="ja-JP" sz="800" dirty="0"/>
          </a:p>
          <a:p>
            <a:r>
              <a:rPr lang="ja-JP" altLang="en-US" sz="800" dirty="0"/>
              <a:t>　・進んで取り組む姿勢の促進　</a:t>
            </a:r>
            <a:endParaRPr lang="en-US" altLang="ja-JP" sz="800" dirty="0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1879136" y="6135272"/>
            <a:ext cx="1214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○ </a:t>
            </a:r>
            <a:r>
              <a:rPr lang="ja-JP" altLang="en-US" sz="800" dirty="0">
                <a:latin typeface="+mj-ea"/>
                <a:ea typeface="+mj-ea"/>
              </a:rPr>
              <a:t>時間</a:t>
            </a:r>
            <a:r>
              <a:rPr lang="ja-JP" altLang="en-US" sz="800" dirty="0"/>
              <a:t>の厳守</a:t>
            </a:r>
            <a:endParaRPr lang="en-US" altLang="ja-JP" sz="800" dirty="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3396663" y="5673080"/>
            <a:ext cx="1561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・ことばを大切にした</a:t>
            </a:r>
            <a:endParaRPr lang="en-US" altLang="ja-JP" sz="800" dirty="0"/>
          </a:p>
          <a:p>
            <a:r>
              <a:rPr lang="ja-JP" altLang="en-US" sz="800" dirty="0"/>
              <a:t>　コミュニ　ケーション</a:t>
            </a:r>
            <a:endParaRPr lang="en-US" altLang="ja-JP" sz="800" dirty="0"/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3326503" y="5930968"/>
            <a:ext cx="15311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　・「ありがとう」があふれる学校</a:t>
            </a:r>
            <a:endParaRPr lang="en-US" altLang="ja-JP" sz="800" dirty="0"/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1877219" y="6537176"/>
            <a:ext cx="1157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 脱いだ靴をそろえる</a:t>
            </a:r>
            <a:endParaRPr lang="en-US" altLang="ja-JP" sz="800" dirty="0"/>
          </a:p>
          <a:p>
            <a:r>
              <a:rPr lang="ja-JP" altLang="en-US" sz="800" dirty="0"/>
              <a:t>　・かかとそろえ</a:t>
            </a:r>
            <a:endParaRPr lang="en-US" altLang="ja-JP" sz="800" dirty="0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4835486" y="6409358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 自転車マナーアップの推進</a:t>
            </a:r>
          </a:p>
          <a:p>
            <a:r>
              <a:rPr lang="ja-JP" altLang="en-US" sz="800" dirty="0"/>
              <a:t>　 ・交通事故ゼロ</a:t>
            </a:r>
            <a:endParaRPr lang="en-US" altLang="ja-JP" sz="800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1864101" y="5330516"/>
            <a:ext cx="1390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　・生徒会活動の充実</a:t>
            </a:r>
            <a:endParaRPr lang="en-US" altLang="ja-JP" sz="800" dirty="0"/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1862926" y="6249724"/>
            <a:ext cx="15359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　・学習規律（共通事項）の遵守</a:t>
            </a:r>
            <a:endParaRPr lang="en-US" altLang="ja-JP" sz="800" dirty="0"/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4851831" y="5358691"/>
            <a:ext cx="1715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○ 部活動の推進</a:t>
            </a:r>
          </a:p>
          <a:p>
            <a:r>
              <a:rPr lang="ja-JP" altLang="en-US" sz="800" dirty="0"/>
              <a:t>   ・人間関係の構築　</a:t>
            </a:r>
          </a:p>
          <a:p>
            <a:r>
              <a:rPr lang="ja-JP" altLang="en-US" sz="800" dirty="0"/>
              <a:t>　・連帯感・責任感の涵養</a:t>
            </a:r>
            <a:endParaRPr lang="en-US" altLang="ja-JP" sz="800" dirty="0"/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3287536" y="7071923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　　</a:t>
            </a:r>
            <a:endParaRPr lang="en-US" altLang="ja-JP" sz="800" dirty="0"/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4851428" y="5074391"/>
            <a:ext cx="1425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○ 体育的活動の充実</a:t>
            </a:r>
          </a:p>
          <a:p>
            <a:r>
              <a:rPr lang="ja-JP" altLang="en-US" sz="800" dirty="0"/>
              <a:t>　・体力の向上</a:t>
            </a:r>
            <a:endParaRPr lang="en-US" altLang="ja-JP" sz="800" dirty="0"/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4856521" y="5824476"/>
            <a:ext cx="1137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○ 保健教育の推進</a:t>
            </a:r>
          </a:p>
          <a:p>
            <a:r>
              <a:rPr lang="ja-JP" altLang="en-US" sz="800" dirty="0"/>
              <a:t>   ・健康の保持増進</a:t>
            </a:r>
            <a:endParaRPr lang="en-US" altLang="ja-JP" sz="800" dirty="0"/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3330604" y="6177136"/>
            <a:ext cx="15015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○ 学級経営・特別活動の充実</a:t>
            </a:r>
            <a:endParaRPr lang="en-US" altLang="ja-JP" sz="800" dirty="0"/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3333833" y="6867073"/>
            <a:ext cx="1602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○ 特別支援教育の推進</a:t>
            </a:r>
            <a:endParaRPr lang="en-US" altLang="ja-JP" sz="800" dirty="0"/>
          </a:p>
          <a:p>
            <a:r>
              <a:rPr lang="ja-JP" altLang="en-US" sz="800" dirty="0"/>
              <a:t>　・ＡプランＢプランの作成</a:t>
            </a:r>
            <a:endParaRPr lang="en-US" altLang="ja-JP" sz="800" dirty="0"/>
          </a:p>
          <a:p>
            <a:r>
              <a:rPr lang="ja-JP" altLang="en-US" sz="800" dirty="0"/>
              <a:t>　・特別支援教育の視点に立った</a:t>
            </a:r>
            <a:endParaRPr lang="en-US" altLang="ja-JP" sz="800" dirty="0"/>
          </a:p>
          <a:p>
            <a:r>
              <a:rPr lang="ja-JP" altLang="en-US" sz="800" dirty="0"/>
              <a:t>　　指導</a:t>
            </a:r>
            <a:endParaRPr lang="en-US" altLang="ja-JP" sz="800" dirty="0"/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3335411" y="6537176"/>
            <a:ext cx="1541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○ 幼保小中連携の推進</a:t>
            </a:r>
          </a:p>
          <a:p>
            <a:r>
              <a:rPr lang="ja-JP" altLang="en-US" sz="800" dirty="0"/>
              <a:t>　・交流事業　</a:t>
            </a:r>
            <a:endParaRPr lang="en-US" altLang="ja-JP" sz="800" dirty="0"/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326443" y="6921321"/>
            <a:ext cx="131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 ○ 補充学習の実施</a:t>
            </a:r>
            <a:endParaRPr lang="en-US" altLang="ja-JP" sz="800" dirty="0"/>
          </a:p>
          <a:p>
            <a:r>
              <a:rPr lang="ja-JP" altLang="en-US" sz="800" dirty="0"/>
              <a:t>　  ・ステップアップレッスン</a:t>
            </a:r>
          </a:p>
          <a:p>
            <a:r>
              <a:rPr lang="ja-JP" altLang="en-US" sz="800" dirty="0"/>
              <a:t>　  ・個別支援</a:t>
            </a:r>
          </a:p>
          <a:p>
            <a:r>
              <a:rPr lang="ja-JP" altLang="en-US" sz="800" dirty="0"/>
              <a:t>　  ・テスト前補習学習　</a:t>
            </a:r>
          </a:p>
          <a:p>
            <a:r>
              <a:rPr lang="ja-JP" altLang="en-US" sz="800" dirty="0"/>
              <a:t>　　　</a:t>
            </a:r>
            <a:endParaRPr lang="en-US" altLang="ja-JP" sz="800" dirty="0"/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3400147" y="6301636"/>
            <a:ext cx="1555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・各行事への積極的取組と達成　　</a:t>
            </a:r>
            <a:endParaRPr lang="en-US" altLang="ja-JP" sz="800" dirty="0"/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3329459" y="5506492"/>
            <a:ext cx="159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　○ 人権教育の推進</a:t>
            </a:r>
          </a:p>
          <a:p>
            <a:r>
              <a:rPr lang="ja-JP" altLang="en-US" sz="800" dirty="0"/>
              <a:t>　</a:t>
            </a:r>
            <a:endParaRPr lang="en-US" altLang="ja-JP" sz="800" dirty="0"/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341808" y="6487464"/>
            <a:ext cx="1639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○学習習慣の定着に向けた取組</a:t>
            </a:r>
            <a:endParaRPr lang="en-US" altLang="ja-JP" sz="800" dirty="0"/>
          </a:p>
          <a:p>
            <a:r>
              <a:rPr lang="ja-JP" altLang="en-US" sz="800" dirty="0"/>
              <a:t>　 ・朝学習の充実</a:t>
            </a:r>
            <a:endParaRPr lang="en-US" altLang="ja-JP" sz="800" dirty="0"/>
          </a:p>
          <a:p>
            <a:r>
              <a:rPr lang="ja-JP" altLang="en-US" sz="800" dirty="0"/>
              <a:t>　・</a:t>
            </a:r>
            <a:r>
              <a:rPr lang="en-US" altLang="ja-JP" sz="800" dirty="0"/>
              <a:t>e</a:t>
            </a:r>
            <a:r>
              <a:rPr lang="ja-JP" altLang="en-US" sz="800" dirty="0"/>
              <a:t>ライブラリの活用　 </a:t>
            </a:r>
            <a:endParaRPr lang="en-US" altLang="ja-JP" sz="800" dirty="0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814" y="7723844"/>
            <a:ext cx="1338018" cy="1004236"/>
          </a:xfrm>
          <a:prstGeom prst="rect">
            <a:avLst/>
          </a:prstGeom>
        </p:spPr>
      </p:pic>
      <p:pic>
        <p:nvPicPr>
          <p:cNvPr id="166" name="図 1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031" y="8549167"/>
            <a:ext cx="1153805" cy="186422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5384921" y="8549167"/>
            <a:ext cx="11240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b="1" dirty="0"/>
              <a:t>潤いと安らぎのある教育環境</a:t>
            </a: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3329917" y="5101768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 道徳教育の充実</a:t>
            </a:r>
          </a:p>
          <a:p>
            <a:r>
              <a:rPr lang="ja-JP" altLang="en-US" sz="800" dirty="0"/>
              <a:t>　・道徳の授業実践</a:t>
            </a:r>
          </a:p>
          <a:p>
            <a:r>
              <a:rPr lang="ja-JP" altLang="en-US" sz="800" dirty="0"/>
              <a:t>　・こころざし読本　歳時記</a:t>
            </a:r>
            <a:endParaRPr lang="en-US" altLang="ja-JP" sz="800" dirty="0"/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4846849" y="6774701"/>
            <a:ext cx="1175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 キャリア教育の推進</a:t>
            </a:r>
          </a:p>
          <a:p>
            <a:r>
              <a:rPr lang="ja-JP" altLang="en-US" sz="800" dirty="0"/>
              <a:t>　・社会体験チャレンジ</a:t>
            </a:r>
          </a:p>
          <a:p>
            <a:r>
              <a:rPr lang="ja-JP" altLang="en-US" sz="800" dirty="0"/>
              <a:t>　・立志の誓い</a:t>
            </a:r>
          </a:p>
          <a:p>
            <a:r>
              <a:rPr lang="ja-JP" altLang="en-US" sz="800" dirty="0"/>
              <a:t>　・進路選択と決定</a:t>
            </a:r>
          </a:p>
          <a:p>
            <a:r>
              <a:rPr lang="ja-JP" altLang="en-US" sz="800" dirty="0"/>
              <a:t>　・ふるさと学習</a:t>
            </a:r>
            <a:endParaRPr lang="en-US" altLang="ja-JP" sz="800" dirty="0"/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4855281" y="6138226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○ 食育の推進</a:t>
            </a:r>
            <a:endParaRPr lang="en-US" altLang="ja-JP" sz="8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1867917" y="6897216"/>
            <a:ext cx="1646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○ 生徒指導、教育相談の推進</a:t>
            </a:r>
          </a:p>
          <a:p>
            <a:r>
              <a:rPr lang="ja-JP" altLang="en-US" sz="800" dirty="0"/>
              <a:t>　・居場所がある学級、学校づくり</a:t>
            </a:r>
            <a:endParaRPr lang="en-US" altLang="ja-JP" sz="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8365" y="7228271"/>
            <a:ext cx="558547" cy="45921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4890" y="5384241"/>
            <a:ext cx="472536" cy="3939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917" y="6515531"/>
            <a:ext cx="489844" cy="3644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9539" y="5574138"/>
            <a:ext cx="470831" cy="3812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1823" y="5324325"/>
            <a:ext cx="500402" cy="40528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81750" y="7113173"/>
            <a:ext cx="592808" cy="468482"/>
          </a:xfrm>
          <a:prstGeom prst="rect">
            <a:avLst/>
          </a:prstGeom>
        </p:spPr>
      </p:pic>
      <p:sp>
        <p:nvSpPr>
          <p:cNvPr id="54" name="正方形/長方形 53"/>
          <p:cNvSpPr/>
          <p:nvPr/>
        </p:nvSpPr>
        <p:spPr>
          <a:xfrm>
            <a:off x="2179514" y="4263176"/>
            <a:ext cx="4213311" cy="398197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>
                <a:solidFill>
                  <a:schemeClr val="tx1"/>
                </a:solidFill>
              </a:rPr>
              <a:t>指導の重点：</a:t>
            </a:r>
            <a:r>
              <a:rPr lang="ja-JP" altLang="en-US" sz="800" b="1" dirty="0">
                <a:solidFill>
                  <a:schemeClr val="tx1"/>
                </a:solidFill>
              </a:rPr>
              <a:t>　　</a:t>
            </a:r>
            <a:r>
              <a:rPr lang="ja-JP" altLang="en-US" sz="900" b="1" dirty="0">
                <a:solidFill>
                  <a:schemeClr val="tx1"/>
                </a:solidFill>
              </a:rPr>
              <a:t>〇　基礎学力の定着と学力の向上　・・・「わかる」「できる」の実感</a:t>
            </a:r>
            <a:endParaRPr lang="en-US" altLang="ja-JP" sz="900" b="1" dirty="0">
              <a:solidFill>
                <a:schemeClr val="tx1"/>
              </a:solidFill>
            </a:endParaRPr>
          </a:p>
          <a:p>
            <a:r>
              <a:rPr lang="ja-JP" altLang="en-US" sz="900" b="1" dirty="0">
                <a:solidFill>
                  <a:schemeClr val="tx1"/>
                </a:solidFill>
              </a:rPr>
              <a:t>　　　　　　　　　　〇　道徳教育及び生徒指導の充実　・・・「時・場・礼」「命」「規範」</a:t>
            </a:r>
            <a:endParaRPr lang="en-US" altLang="ja-JP" sz="900" b="1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2237DA2-D6BC-46F9-8189-4D3BD05D2164}"/>
              </a:ext>
            </a:extLst>
          </p:cNvPr>
          <p:cNvSpPr/>
          <p:nvPr/>
        </p:nvSpPr>
        <p:spPr>
          <a:xfrm>
            <a:off x="326443" y="1301973"/>
            <a:ext cx="1414813" cy="49913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800" b="1" dirty="0"/>
              <a:t>自分に自信を持ち、</a:t>
            </a:r>
            <a:endParaRPr lang="en-US" altLang="ja-JP" sz="800" b="1" dirty="0"/>
          </a:p>
          <a:p>
            <a:pPr algn="ctr"/>
            <a:r>
              <a:rPr lang="ja-JP" altLang="en-US" sz="800" b="1" dirty="0"/>
              <a:t>他を思いやりながら</a:t>
            </a:r>
            <a:endParaRPr lang="en-US" altLang="ja-JP" sz="800" b="1" dirty="0"/>
          </a:p>
          <a:p>
            <a:pPr algn="ctr"/>
            <a:r>
              <a:rPr lang="ja-JP" altLang="en-US" sz="800" b="1" dirty="0"/>
              <a:t>自己実現できる生徒</a:t>
            </a:r>
          </a:p>
        </p:txBody>
      </p:sp>
      <p:sp>
        <p:nvSpPr>
          <p:cNvPr id="118" name="右矢印 117"/>
          <p:cNvSpPr/>
          <p:nvPr/>
        </p:nvSpPr>
        <p:spPr>
          <a:xfrm>
            <a:off x="2064373" y="4466120"/>
            <a:ext cx="206008" cy="97204"/>
          </a:xfrm>
          <a:prstGeom prst="righ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27" name="下矢印 126"/>
          <p:cNvSpPr/>
          <p:nvPr/>
        </p:nvSpPr>
        <p:spPr>
          <a:xfrm>
            <a:off x="1874287" y="4648354"/>
            <a:ext cx="104960" cy="141174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28" name="Oval 23"/>
          <p:cNvSpPr>
            <a:spLocks noChangeArrowheads="1"/>
          </p:cNvSpPr>
          <p:nvPr/>
        </p:nvSpPr>
        <p:spPr bwMode="auto">
          <a:xfrm>
            <a:off x="1458726" y="8326123"/>
            <a:ext cx="1172199" cy="413028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b="1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情報発信に努め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3255" y="7754014"/>
            <a:ext cx="1327929" cy="996664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242058" y="8532606"/>
            <a:ext cx="633743" cy="2014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just">
              <a:lnSpc>
                <a:spcPts val="700"/>
              </a:lnSpc>
            </a:pPr>
            <a:r>
              <a:rPr lang="ja-JP" altLang="en-US" sz="600" b="1" dirty="0"/>
              <a:t>誇り高き学校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50AF306-A157-8185-B271-3E678315DDCE}"/>
              </a:ext>
            </a:extLst>
          </p:cNvPr>
          <p:cNvSpPr txBox="1"/>
          <p:nvPr/>
        </p:nvSpPr>
        <p:spPr>
          <a:xfrm>
            <a:off x="1045103" y="733914"/>
            <a:ext cx="47502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思っていること、考えていることなどをきちんと把握することで、自分の気持ちを大切にし、</a:t>
            </a:r>
            <a:endParaRPr lang="en-US" altLang="ja-JP" sz="8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8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あわせて、相手の気持ちをも、きちんと聴く姿勢を持つこと。自分と他者、どちらの考えや想いをも尊いものとし、きちんと存在を認める姿勢のこと。</a:t>
            </a:r>
            <a:endParaRPr lang="en-US" altLang="ja-JP" sz="8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endParaRPr lang="ja-JP" altLang="en-US" sz="1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F0B970D-D1F5-6635-3ED4-00FE0887A266}"/>
              </a:ext>
            </a:extLst>
          </p:cNvPr>
          <p:cNvSpPr/>
          <p:nvPr/>
        </p:nvSpPr>
        <p:spPr>
          <a:xfrm>
            <a:off x="308651" y="2669909"/>
            <a:ext cx="1419448" cy="49913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800" b="1" dirty="0"/>
              <a:t>確かな指導力と学び続ける意欲に溢れ、教育に対する使命感を体現できる教師</a:t>
            </a: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427AFC36-65D8-BBA2-522D-601AB2E0C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24" y="3155878"/>
            <a:ext cx="169974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・生徒を「認め」「励まし」「称賛」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　する機会を作ることができる教師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・現状に甘んじることなく、貪欲に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　学び続けることができる教師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・組織の一員として、教育目標の達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　成に向け協働することができる教師</a:t>
            </a:r>
            <a:endParaRPr lang="ja-JP" altLang="en-US" sz="1000" dirty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FD5F490-0B35-4FF5-A5BC-CB0141B0EB28}"/>
              </a:ext>
            </a:extLst>
          </p:cNvPr>
          <p:cNvSpPr/>
          <p:nvPr/>
        </p:nvSpPr>
        <p:spPr>
          <a:xfrm>
            <a:off x="188640" y="8841432"/>
            <a:ext cx="6479607" cy="982174"/>
          </a:xfrm>
          <a:prstGeom prst="roundRect">
            <a:avLst/>
          </a:prstGeom>
          <a:solidFill>
            <a:srgbClr val="FFFFCC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★教育理念　　「</a:t>
            </a:r>
            <a:r>
              <a:rPr kumimoji="1"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kumimoji="1"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幸せな子</a:t>
            </a:r>
            <a:r>
              <a:rPr kumimoji="1"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kumimoji="1"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を育てるのではなく、</a:t>
            </a:r>
            <a:endParaRPr kumimoji="1" lang="en-US" altLang="ja-JP" sz="14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どのような境遇におかれても</a:t>
            </a:r>
            <a:r>
              <a:rPr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幸せになれる子</a:t>
            </a:r>
            <a:r>
              <a:rPr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を育てる」</a:t>
            </a:r>
            <a:endParaRPr kumimoji="1" lang="ja-JP" altLang="en-US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FE281EC1-E9A7-72C7-161B-6808164EC30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075" y="8967300"/>
            <a:ext cx="788034" cy="7912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974</Words>
  <Application>Microsoft Office PowerPoint</Application>
  <PresentationFormat>A4 210 x 297 mm</PresentationFormat>
  <Paragraphs>143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AR P教科書体M</vt:lpstr>
      <vt:lpstr>BIZ UDPゴシック</vt:lpstr>
      <vt:lpstr>ＤＦ特太ゴシック体</vt:lpstr>
      <vt:lpstr>ＭＳ ゴシック</vt:lpstr>
      <vt:lpstr>Arial</vt:lpstr>
      <vt:lpstr>Calibri</vt:lpstr>
      <vt:lpstr>Office テーマ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深谷市</dc:creator>
  <cp:lastModifiedBy>yokose susumu</cp:lastModifiedBy>
  <cp:revision>237</cp:revision>
  <cp:lastPrinted>2026-04-10T09:11:48Z</cp:lastPrinted>
  <dcterms:created xsi:type="dcterms:W3CDTF">2011-05-27T09:25:41Z</dcterms:created>
  <dcterms:modified xsi:type="dcterms:W3CDTF">2026-04-10T09:15:34Z</dcterms:modified>
</cp:coreProperties>
</file>